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7" r:id="rId3"/>
    <p:sldId id="258" r:id="rId4"/>
    <p:sldId id="260" r:id="rId5"/>
    <p:sldId id="261" r:id="rId6"/>
    <p:sldId id="265" r:id="rId7"/>
    <p:sldId id="267" r:id="rId8"/>
    <p:sldId id="266" r:id="rId9"/>
    <p:sldId id="268" r:id="rId10"/>
    <p:sldId id="271" r:id="rId11"/>
    <p:sldId id="269" r:id="rId12"/>
    <p:sldId id="270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B64"/>
    <a:srgbClr val="923D04"/>
    <a:srgbClr val="641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68"/>
    <p:restoredTop sz="94664"/>
  </p:normalViewPr>
  <p:slideViewPr>
    <p:cSldViewPr snapToGrid="0" snapToObjects="1">
      <p:cViewPr varScale="1">
        <p:scale>
          <a:sx n="118" d="100"/>
          <a:sy n="118" d="100"/>
        </p:scale>
        <p:origin x="22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F5EDE-1C9C-6A47-A273-B487EC7F7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60CEE1-485C-BA46-8ABA-C64FAFA9A6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2DDEF-CEFC-7541-888A-A2E2CEDD2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A420F-1C7C-694E-9D7A-DE9961A06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E2C35-17C1-2944-8831-C84CBA1B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51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156C7-9934-0D44-B1CF-1DF8B81CA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7CAD4-2CB8-714F-9776-6BF0F3FEF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CEFDE-7827-C041-9595-9772179F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96E17-16B1-F246-846C-4F505E3D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A9330-0B19-2144-9FFD-B62A88759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48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749D97-9AEE-3B48-A546-EA8688E19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16B428-4EDE-1743-96A4-0F9EDBCA9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17F3D-CAB7-554B-A814-6B1C5508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E117D-2D60-7944-931B-8470C7687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31126-901C-A44D-ABBD-13429D144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7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E73A-CC50-4E48-A0FC-19A111312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25AFA-9808-4248-BF51-2A38659CB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EA31F-7959-D745-B8FA-18A97FDB3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615DA-F04C-2E41-AC9C-DD820925E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E5751-BC28-0545-8740-7BF1E69C0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18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3D315-6CB6-4843-993C-A6C2489BE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75C04-E113-9247-A0A7-804691868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9EC22-8D00-AE43-8CC0-12A68DED0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B083B-4CAE-4844-AD88-EF93E1786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0F3F3-466E-EC47-A83F-C505461CA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94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EFAA6-E503-2B45-AA5F-E07F4C727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35505-AC81-E942-936A-4FFA3D4B2D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B7619E-238B-8040-B3CD-6D912A226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E8BB13-07E2-C245-B948-B91DEAA73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C2B6B-A749-3141-9636-0EE9CEBBA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7C8FD-86C6-2642-994B-466878D22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6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490E5-19AE-854A-8A5C-A30CB4288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3006A-6D74-0245-8F3D-F5D88F1A2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43BB56-F122-6B4B-9A0E-29777C751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FC4496-6790-E84F-9050-B0F0B6A614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B6FD0-49FF-6F47-A75B-22201416C6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244B27-9D80-6048-886E-439EA30D7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AC36AA-9F46-0E48-89CE-5FD1ADDC7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5B6C03-4076-904A-BAA2-8EAF5F477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83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ED49D-B8A6-0249-A0B7-3B368D96D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EE06C0-F6A4-0740-BD83-52BDEED6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6E49C0-B4F9-0846-B100-A0209D203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7FDB8-1581-BC49-A786-3C9CD2294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9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4CF4BE-493E-7849-9E93-9AEE0178E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2309A-8A48-CE41-9030-2144F5206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4E606-F64A-654E-99F9-DBFB083C8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34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A0A44-04CF-474C-9F3B-A90662F69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D8C7C-4042-5240-A4FD-266208626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A067CE-CB04-EC41-894F-C24727529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19A397-E625-1F4D-B38B-8FA41784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CC8C2-E831-3F40-B06F-AA5C8A62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579AB-6432-4B44-AC0E-41BDA81E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921D-643A-6748-B22F-36D7811BC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8C61D7-3027-1E49-A60C-1513EC9243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D40C93-2AB1-8A4C-927A-0E350BCAA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CE8BD-6D48-5045-AA0B-DE8A63EAC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54B04D-CB46-C943-B79F-FF0573CC3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1D1C2-A739-AA4C-831F-BBA24E792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726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E0A10B-0D3A-BE4E-B5C4-263F68383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9669A-0C99-F348-A297-6F14BB29B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A79C7-7AF2-614C-92AD-00659938A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BC8BA-2570-FE4B-B35E-DDC964E96C36}" type="datetimeFigureOut">
              <a:rPr lang="en-US" smtClean="0"/>
              <a:t>9/28/20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EEE84-B01F-7049-87FC-A38B8A39ED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147E0-1577-1845-9D94-D1F165EEB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97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64B36A2-3B87-2C43-8517-375DC7A0A3D7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0B22D4-1738-9041-B1A5-6DDEBA38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>
              <a:off x="3629891" y="3625271"/>
              <a:ext cx="399734" cy="0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2EB12CD-A0B2-3045-95AF-6619E2EB3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8800" y="3306616"/>
              <a:ext cx="432061" cy="122384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B88935-AC47-534C-B635-52F38A6F11E4}"/>
                </a:ext>
              </a:extLst>
            </p:cNvPr>
            <p:cNvSpPr txBox="1"/>
            <p:nvPr/>
          </p:nvSpPr>
          <p:spPr>
            <a:xfrm>
              <a:off x="3094179" y="3425216"/>
              <a:ext cx="53571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0BBFE94-FDAA-8647-AB25-9E37A48888FE}"/>
                </a:ext>
              </a:extLst>
            </p:cNvPr>
            <p:cNvSpPr txBox="1"/>
            <p:nvPr/>
          </p:nvSpPr>
          <p:spPr>
            <a:xfrm>
              <a:off x="6373089" y="3225161"/>
              <a:ext cx="535711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DCDCA8B-E8AB-1E4A-A271-7CAB60D5758D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Overview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1359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Speed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4181838-2769-2D44-B0D7-BF6F999D50A6}"/>
              </a:ext>
            </a:extLst>
          </p:cNvPr>
          <p:cNvGrpSpPr/>
          <p:nvPr/>
        </p:nvGrpSpPr>
        <p:grpSpPr>
          <a:xfrm>
            <a:off x="2611584" y="1251"/>
            <a:ext cx="6858000" cy="6858000"/>
            <a:chOff x="2611584" y="1251"/>
            <a:chExt cx="6858000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8CDE6E-8A31-9F49-85D6-2D6CD9140D65}"/>
                </a:ext>
              </a:extLst>
            </p:cNvPr>
            <p:cNvGrpSpPr/>
            <p:nvPr/>
          </p:nvGrpSpPr>
          <p:grpSpPr>
            <a:xfrm>
              <a:off x="2611584" y="1251"/>
              <a:ext cx="6858000" cy="6858000"/>
              <a:chOff x="2611584" y="-9635"/>
              <a:chExt cx="6858000" cy="68580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34D3834-C945-A244-A26B-DBAFD623AB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11584" y="-9635"/>
                <a:ext cx="6858000" cy="6858000"/>
              </a:xfrm>
              <a:prstGeom prst="rect">
                <a:avLst/>
              </a:prstGeom>
            </p:spPr>
          </p:pic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B7776D6B-8848-E04D-AFD8-1F8AFA962F8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6734457" y="4887679"/>
                <a:ext cx="213782" cy="337464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  <a:effectLst>
                <a:outerShdw blurRad="50800" dir="1800000" sx="1000" sy="1000" algn="ctr" rotWithShape="0">
                  <a:schemeClr val="bg1">
                    <a:alpha val="43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AAB5FD65-A6DB-3241-8FE9-64BAB4E31A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02831" y="4049487"/>
                <a:ext cx="170934" cy="340582"/>
              </a:xfrm>
              <a:prstGeom prst="straightConnector1">
                <a:avLst/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CF31804-B3B9-C947-9351-9499169E9A3D}"/>
                  </a:ext>
                </a:extLst>
              </p:cNvPr>
              <p:cNvSpPr txBox="1"/>
              <p:nvPr/>
            </p:nvSpPr>
            <p:spPr>
              <a:xfrm>
                <a:off x="2611584" y="5645534"/>
                <a:ext cx="4652341" cy="1200329"/>
              </a:xfrm>
              <a:prstGeom prst="rect">
                <a:avLst/>
              </a:prstGeom>
              <a:solidFill>
                <a:schemeClr val="bg1">
                  <a:lumMod val="85000"/>
                  <a:alpha val="9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How fast am I flying if it took 15.5 min to fly 40 nm?</a:t>
                </a:r>
                <a:endPara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endParaRPr>
              </a:p>
              <a:p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=</a:t>
                </a:r>
                <a:r>
                  <a:rPr lang="en-US" sz="2400" b="1" dirty="0">
                    <a:solidFill>
                      <a:srgbClr val="00B0F0"/>
                    </a:solidFill>
                    <a:latin typeface="Avenir Book" panose="02000503020000020003" pitchFamily="2" charset="0"/>
                  </a:rPr>
                  <a:t> 40 nm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/</a:t>
                </a:r>
                <a:r>
                  <a:rPr lang="en-US" sz="2400" b="1" dirty="0">
                    <a:solidFill>
                      <a:srgbClr val="00B0F0"/>
                    </a:solidFill>
                    <a:latin typeface="Avenir Book" panose="02000503020000020003" pitchFamily="2" charset="0"/>
                  </a:rPr>
                  <a:t> </a:t>
                </a:r>
                <a:r>
                  <a:rPr lang="en-US" sz="2400" b="1" dirty="0">
                    <a:solidFill>
                      <a:srgbClr val="00B050"/>
                    </a:solidFill>
                    <a:latin typeface="Avenir Book" panose="02000503020000020003" pitchFamily="2" charset="0"/>
                  </a:rPr>
                  <a:t>15.5 min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= </a:t>
                </a:r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155 kt</a:t>
                </a:r>
                <a:endPara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endParaRPr>
              </a:p>
            </p:txBody>
          </p:sp>
        </p:grp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493F74D-CACE-DE4E-911A-1912372ACEB7}"/>
                </a:ext>
              </a:extLst>
            </p:cNvPr>
            <p:cNvCxnSpPr>
              <a:cxnSpLocks/>
            </p:cNvCxnSpPr>
            <p:nvPr/>
          </p:nvCxnSpPr>
          <p:spPr>
            <a:xfrm>
              <a:off x="5739925" y="990115"/>
              <a:ext cx="0" cy="35387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9449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Time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067AB6E-CAAB-A341-B05D-29D7009A133F}"/>
              </a:ext>
            </a:extLst>
          </p:cNvPr>
          <p:cNvGrpSpPr/>
          <p:nvPr/>
        </p:nvGrpSpPr>
        <p:grpSpPr>
          <a:xfrm>
            <a:off x="2611584" y="1251"/>
            <a:ext cx="6858000" cy="6858000"/>
            <a:chOff x="2611584" y="1251"/>
            <a:chExt cx="6858000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8CDE6E-8A31-9F49-85D6-2D6CD9140D65}"/>
                </a:ext>
              </a:extLst>
            </p:cNvPr>
            <p:cNvGrpSpPr/>
            <p:nvPr/>
          </p:nvGrpSpPr>
          <p:grpSpPr>
            <a:xfrm>
              <a:off x="2611584" y="1251"/>
              <a:ext cx="6858000" cy="6858000"/>
              <a:chOff x="2611584" y="-9635"/>
              <a:chExt cx="6858000" cy="68580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34D3834-C945-A244-A26B-DBAFD623AB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11584" y="-9635"/>
                <a:ext cx="6858000" cy="6858000"/>
              </a:xfrm>
              <a:prstGeom prst="rect">
                <a:avLst/>
              </a:prstGeom>
            </p:spPr>
          </p:pic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B7776D6B-8848-E04D-AFD8-1F8AFA962F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55818" y="2992712"/>
                <a:ext cx="441526" cy="0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  <a:effectLst>
                <a:outerShdw blurRad="50800" dir="1800000" sx="1000" sy="1000" algn="ctr" rotWithShape="0">
                  <a:schemeClr val="bg1">
                    <a:alpha val="43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AAB5FD65-A6DB-3241-8FE9-64BAB4E31A4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365171" y="3042414"/>
                <a:ext cx="489858" cy="0"/>
              </a:xfrm>
              <a:prstGeom prst="straightConnector1">
                <a:avLst/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CF31804-B3B9-C947-9351-9499169E9A3D}"/>
                  </a:ext>
                </a:extLst>
              </p:cNvPr>
              <p:cNvSpPr txBox="1"/>
              <p:nvPr/>
            </p:nvSpPr>
            <p:spPr>
              <a:xfrm>
                <a:off x="2611584" y="5645534"/>
                <a:ext cx="5204351" cy="1200329"/>
              </a:xfrm>
              <a:prstGeom prst="rect">
                <a:avLst/>
              </a:prstGeom>
              <a:solidFill>
                <a:schemeClr val="bg1">
                  <a:lumMod val="85000"/>
                  <a:alpha val="9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How long does it take to fly 90 mi at 155 mph?</a:t>
                </a:r>
              </a:p>
              <a:p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= </a:t>
                </a:r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155 mph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/</a:t>
                </a:r>
                <a:r>
                  <a:rPr lang="en-US" sz="2400" b="1" dirty="0">
                    <a:solidFill>
                      <a:srgbClr val="00B0F0"/>
                    </a:solidFill>
                    <a:latin typeface="Avenir Book" panose="02000503020000020003" pitchFamily="2" charset="0"/>
                  </a:rPr>
                  <a:t> 90 mi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= </a:t>
                </a:r>
                <a:r>
                  <a:rPr lang="en-US" sz="2400" b="1" dirty="0">
                    <a:solidFill>
                      <a:srgbClr val="00B050"/>
                    </a:solidFill>
                    <a:latin typeface="Avenir Book" panose="02000503020000020003" pitchFamily="2" charset="0"/>
                  </a:rPr>
                  <a:t>35 min</a:t>
                </a:r>
              </a:p>
            </p:txBody>
          </p:sp>
        </p:grp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493F74D-CACE-DE4E-911A-1912372ACEB7}"/>
                </a:ext>
              </a:extLst>
            </p:cNvPr>
            <p:cNvCxnSpPr>
              <a:cxnSpLocks/>
            </p:cNvCxnSpPr>
            <p:nvPr/>
          </p:nvCxnSpPr>
          <p:spPr>
            <a:xfrm>
              <a:off x="5739925" y="990115"/>
              <a:ext cx="0" cy="35387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2714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Distance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E0147D-8AFE-B740-8852-E76A5F9646EF}"/>
              </a:ext>
            </a:extLst>
          </p:cNvPr>
          <p:cNvGrpSpPr/>
          <p:nvPr/>
        </p:nvGrpSpPr>
        <p:grpSpPr>
          <a:xfrm>
            <a:off x="2611584" y="1251"/>
            <a:ext cx="6858000" cy="6858000"/>
            <a:chOff x="2611584" y="1251"/>
            <a:chExt cx="6858000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8CDE6E-8A31-9F49-85D6-2D6CD9140D65}"/>
                </a:ext>
              </a:extLst>
            </p:cNvPr>
            <p:cNvGrpSpPr/>
            <p:nvPr/>
          </p:nvGrpSpPr>
          <p:grpSpPr>
            <a:xfrm>
              <a:off x="2611584" y="1251"/>
              <a:ext cx="6858000" cy="6858000"/>
              <a:chOff x="2611584" y="-9635"/>
              <a:chExt cx="6858000" cy="68580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34D3834-C945-A244-A26B-DBAFD623AB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11584" y="-9635"/>
                <a:ext cx="6858000" cy="6858000"/>
              </a:xfrm>
              <a:prstGeom prst="rect">
                <a:avLst/>
              </a:prstGeom>
            </p:spPr>
          </p:pic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B7776D6B-8848-E04D-AFD8-1F8AFA962F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98024" y="1429987"/>
                <a:ext cx="297846" cy="353875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  <a:effectLst>
                <a:outerShdw blurRad="50800" dir="1800000" sx="1000" sy="1000" algn="ctr" rotWithShape="0">
                  <a:schemeClr val="bg1">
                    <a:alpha val="43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AAB5FD65-A6DB-3241-8FE9-64BAB4E31A4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4729306" y="2210291"/>
                <a:ext cx="329807" cy="295385"/>
              </a:xfrm>
              <a:prstGeom prst="straightConnector1">
                <a:avLst/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CF31804-B3B9-C947-9351-9499169E9A3D}"/>
                  </a:ext>
                </a:extLst>
              </p:cNvPr>
              <p:cNvSpPr txBox="1"/>
              <p:nvPr/>
            </p:nvSpPr>
            <p:spPr>
              <a:xfrm>
                <a:off x="2611584" y="5646785"/>
                <a:ext cx="4652341" cy="1200329"/>
              </a:xfrm>
              <a:prstGeom prst="rect">
                <a:avLst/>
              </a:prstGeom>
              <a:solidFill>
                <a:schemeClr val="bg1">
                  <a:lumMod val="85000"/>
                  <a:alpha val="9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How far will I travel in 45 min at 155 kt? </a:t>
                </a:r>
              </a:p>
              <a:p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=</a:t>
                </a:r>
                <a:r>
                  <a:rPr lang="en-US" sz="2400" b="1" dirty="0">
                    <a:solidFill>
                      <a:srgbClr val="00B0F0"/>
                    </a:solidFill>
                    <a:latin typeface="Avenir Book" panose="02000503020000020003" pitchFamily="2" charset="0"/>
                  </a:rPr>
                  <a:t> </a:t>
                </a:r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155 kt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* </a:t>
                </a:r>
                <a:r>
                  <a:rPr lang="en-US" sz="2400" b="1" dirty="0">
                    <a:solidFill>
                      <a:srgbClr val="00B050"/>
                    </a:solidFill>
                    <a:latin typeface="Avenir Book" panose="02000503020000020003" pitchFamily="2" charset="0"/>
                  </a:rPr>
                  <a:t>45 min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= </a:t>
                </a:r>
                <a:r>
                  <a:rPr lang="en-US" sz="2400" b="1" dirty="0">
                    <a:solidFill>
                      <a:srgbClr val="00B0F0"/>
                    </a:solidFill>
                    <a:latin typeface="Avenir Book" panose="02000503020000020003" pitchFamily="2" charset="0"/>
                  </a:rPr>
                  <a:t>115 nm</a:t>
                </a:r>
              </a:p>
            </p:txBody>
          </p:sp>
        </p:grp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493F74D-CACE-DE4E-911A-1912372ACEB7}"/>
                </a:ext>
              </a:extLst>
            </p:cNvPr>
            <p:cNvCxnSpPr>
              <a:cxnSpLocks/>
            </p:cNvCxnSpPr>
            <p:nvPr/>
          </p:nvCxnSpPr>
          <p:spPr>
            <a:xfrm>
              <a:off x="5739925" y="990115"/>
              <a:ext cx="0" cy="35387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6592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Fuel Consumption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E0147D-8AFE-B740-8852-E76A5F9646EF}"/>
              </a:ext>
            </a:extLst>
          </p:cNvPr>
          <p:cNvGrpSpPr/>
          <p:nvPr/>
        </p:nvGrpSpPr>
        <p:grpSpPr>
          <a:xfrm>
            <a:off x="2611584" y="1251"/>
            <a:ext cx="6858000" cy="6858000"/>
            <a:chOff x="2611584" y="1251"/>
            <a:chExt cx="6858000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8CDE6E-8A31-9F49-85D6-2D6CD9140D65}"/>
                </a:ext>
              </a:extLst>
            </p:cNvPr>
            <p:cNvGrpSpPr/>
            <p:nvPr/>
          </p:nvGrpSpPr>
          <p:grpSpPr>
            <a:xfrm>
              <a:off x="2611584" y="1251"/>
              <a:ext cx="6858000" cy="6858000"/>
              <a:chOff x="2611584" y="-9635"/>
              <a:chExt cx="6858000" cy="68580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34D3834-C945-A244-A26B-DBAFD623AB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11584" y="-9635"/>
                <a:ext cx="6858000" cy="6858000"/>
              </a:xfrm>
              <a:prstGeom prst="rect">
                <a:avLst/>
              </a:prstGeom>
            </p:spPr>
          </p:pic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B7776D6B-8848-E04D-AFD8-1F8AFA962F8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12028" y="4309347"/>
                <a:ext cx="366127" cy="229995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  <a:effectLst>
                <a:outerShdw blurRad="50800" dir="1800000" sx="1000" sy="1000" algn="ctr" rotWithShape="0">
                  <a:schemeClr val="bg1">
                    <a:alpha val="43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AAB5FD65-A6DB-3241-8FE9-64BAB4E31A4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591330" y="3657600"/>
                <a:ext cx="310778" cy="323706"/>
              </a:xfrm>
              <a:prstGeom prst="straightConnector1">
                <a:avLst/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CF31804-B3B9-C947-9351-9499169E9A3D}"/>
                  </a:ext>
                </a:extLst>
              </p:cNvPr>
              <p:cNvSpPr txBox="1"/>
              <p:nvPr/>
            </p:nvSpPr>
            <p:spPr>
              <a:xfrm>
                <a:off x="2611584" y="5646785"/>
                <a:ext cx="5792186" cy="1200329"/>
              </a:xfrm>
              <a:prstGeom prst="rect">
                <a:avLst/>
              </a:prstGeom>
              <a:solidFill>
                <a:schemeClr val="bg1">
                  <a:lumMod val="85000"/>
                  <a:alpha val="9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How long can I fly on 70 gallons at 15.5 gal/</a:t>
                </a:r>
                <a:r>
                  <a:rPr lang="en-US" sz="2400" b="1" dirty="0" err="1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hr</a:t>
                </a:r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? </a:t>
                </a:r>
              </a:p>
              <a:p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=</a:t>
                </a:r>
                <a:r>
                  <a:rPr lang="en-US" sz="2400" b="1" dirty="0">
                    <a:solidFill>
                      <a:srgbClr val="00B0F0"/>
                    </a:solidFill>
                    <a:latin typeface="Avenir Book" panose="02000503020000020003" pitchFamily="2" charset="0"/>
                  </a:rPr>
                  <a:t> 70 gal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/ </a:t>
                </a:r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15.5 gal/</a:t>
                </a:r>
                <a:r>
                  <a:rPr lang="en-US" sz="2400" b="1" dirty="0" err="1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hr</a:t>
                </a:r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= </a:t>
                </a:r>
                <a:r>
                  <a:rPr lang="en-US" sz="2400" b="1" dirty="0">
                    <a:solidFill>
                      <a:srgbClr val="00B050"/>
                    </a:solidFill>
                    <a:latin typeface="Avenir Book" panose="02000503020000020003" pitchFamily="2" charset="0"/>
                  </a:rPr>
                  <a:t>270 min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= </a:t>
                </a:r>
                <a:r>
                  <a:rPr lang="en-US" sz="2400" b="1" dirty="0">
                    <a:solidFill>
                      <a:srgbClr val="00B050"/>
                    </a:solidFill>
                    <a:latin typeface="Avenir Book" panose="02000503020000020003" pitchFamily="2" charset="0"/>
                  </a:rPr>
                  <a:t>4.5 </a:t>
                </a:r>
                <a:r>
                  <a:rPr lang="en-US" sz="2400" b="1" dirty="0" err="1">
                    <a:solidFill>
                      <a:srgbClr val="00B050"/>
                    </a:solidFill>
                    <a:latin typeface="Avenir Book" panose="02000503020000020003" pitchFamily="2" charset="0"/>
                  </a:rPr>
                  <a:t>hr</a:t>
                </a:r>
                <a:endPara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endParaRPr>
              </a:p>
            </p:txBody>
          </p:sp>
        </p:grp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493F74D-CACE-DE4E-911A-1912372ACEB7}"/>
                </a:ext>
              </a:extLst>
            </p:cNvPr>
            <p:cNvCxnSpPr>
              <a:cxnSpLocks/>
            </p:cNvCxnSpPr>
            <p:nvPr/>
          </p:nvCxnSpPr>
          <p:spPr>
            <a:xfrm>
              <a:off x="5739925" y="990115"/>
              <a:ext cx="0" cy="35387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46039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Bill Example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9E0147D-8AFE-B740-8852-E76A5F9646EF}"/>
              </a:ext>
            </a:extLst>
          </p:cNvPr>
          <p:cNvGrpSpPr/>
          <p:nvPr/>
        </p:nvGrpSpPr>
        <p:grpSpPr>
          <a:xfrm>
            <a:off x="2611584" y="1251"/>
            <a:ext cx="6858000" cy="6858000"/>
            <a:chOff x="2611584" y="1251"/>
            <a:chExt cx="6858000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8CDE6E-8A31-9F49-85D6-2D6CD9140D65}"/>
                </a:ext>
              </a:extLst>
            </p:cNvPr>
            <p:cNvGrpSpPr/>
            <p:nvPr/>
          </p:nvGrpSpPr>
          <p:grpSpPr>
            <a:xfrm>
              <a:off x="2611584" y="1251"/>
              <a:ext cx="6858000" cy="6858000"/>
              <a:chOff x="2611584" y="-9635"/>
              <a:chExt cx="6858000" cy="68580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34D3834-C945-A244-A26B-DBAFD623AB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11584" y="-9635"/>
                <a:ext cx="6858000" cy="6858000"/>
              </a:xfrm>
              <a:prstGeom prst="rect">
                <a:avLst/>
              </a:prstGeom>
            </p:spPr>
          </p:pic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B7776D6B-8848-E04D-AFD8-1F8AFA962F8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516086" y="3751312"/>
                <a:ext cx="455897" cy="68141"/>
              </a:xfrm>
              <a:prstGeom prst="straightConnector1">
                <a:avLst/>
              </a:prstGeom>
              <a:ln w="50800">
                <a:solidFill>
                  <a:srgbClr val="00B0F0"/>
                </a:solidFill>
                <a:tailEnd type="triangle"/>
              </a:ln>
              <a:effectLst>
                <a:outerShdw blurRad="50800" dir="1800000" sx="1000" sy="1000" algn="ctr" rotWithShape="0">
                  <a:schemeClr val="bg1">
                    <a:alpha val="43000"/>
                  </a:scheme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AAB5FD65-A6DB-3241-8FE9-64BAB4E31A4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695207" y="2718080"/>
                <a:ext cx="392879" cy="100495"/>
              </a:xfrm>
              <a:prstGeom prst="straightConnector1">
                <a:avLst/>
              </a:prstGeom>
              <a:ln w="50800">
                <a:solidFill>
                  <a:srgbClr val="00B05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CF31804-B3B9-C947-9351-9499169E9A3D}"/>
                  </a:ext>
                </a:extLst>
              </p:cNvPr>
              <p:cNvSpPr txBox="1"/>
              <p:nvPr/>
            </p:nvSpPr>
            <p:spPr>
              <a:xfrm>
                <a:off x="2611584" y="5646785"/>
                <a:ext cx="5792186" cy="1200329"/>
              </a:xfrm>
              <a:prstGeom prst="rect">
                <a:avLst/>
              </a:prstGeom>
              <a:solidFill>
                <a:schemeClr val="bg1">
                  <a:lumMod val="85000"/>
                  <a:alpha val="9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How to split $77 bill between 3 people with a 20% tip? </a:t>
                </a:r>
              </a:p>
              <a:p>
                <a:r>
                  <a:rPr lang="en-US" sz="2400" b="1" dirty="0">
                    <a:solidFill>
                      <a:srgbClr val="00B0F0"/>
                    </a:solidFill>
                    <a:latin typeface="Avenir Book" panose="02000503020000020003" pitchFamily="2" charset="0"/>
                  </a:rPr>
                  <a:t>$77.00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/ </a:t>
                </a:r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3 </a:t>
                </a:r>
                <a:r>
                  <a:rPr lang="en-US" dirty="0"/>
                  <a:t>≈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 </a:t>
                </a:r>
                <a:r>
                  <a:rPr lang="en-US" sz="2400" b="1" dirty="0">
                    <a:solidFill>
                      <a:srgbClr val="00B050"/>
                    </a:solidFill>
                    <a:latin typeface="Avenir Book" panose="02000503020000020003" pitchFamily="2" charset="0"/>
                  </a:rPr>
                  <a:t>$25.50 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+ 20% </a:t>
                </a:r>
                <a:r>
                  <a:rPr lang="en-US" dirty="0"/>
                  <a:t>≈</a:t>
                </a:r>
                <a:r>
                  <a:rPr lang="en-US" sz="2400" b="1" dirty="0">
                    <a:solidFill>
                      <a:sysClr val="windowText" lastClr="000000"/>
                    </a:solidFill>
                    <a:latin typeface="Avenir Book" panose="02000503020000020003" pitchFamily="2" charset="0"/>
                  </a:rPr>
                  <a:t>  </a:t>
                </a:r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$31.00</a:t>
                </a:r>
                <a:endPara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endParaRPr>
              </a:p>
            </p:txBody>
          </p:sp>
        </p:grp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493F74D-CACE-DE4E-911A-1912372ACEB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466296" y="3429000"/>
              <a:ext cx="421390" cy="200990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CB60F306-47F0-8B43-91A3-5DF74A9E5CA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651167" y="3838399"/>
              <a:ext cx="447309" cy="19014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210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EBEE6F-893B-214C-8096-99546223EA26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BAF286-10C9-FB4A-A77C-FA1686DA2AE8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DE816C-1AE3-D848-84B2-A5B097B13AD9}"/>
              </a:ext>
            </a:extLst>
          </p:cNvPr>
          <p:cNvGrpSpPr/>
          <p:nvPr/>
        </p:nvGrpSpPr>
        <p:grpSpPr>
          <a:xfrm>
            <a:off x="2611584" y="0"/>
            <a:ext cx="6913416" cy="6858000"/>
            <a:chOff x="2611584" y="0"/>
            <a:chExt cx="6913416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0B22D4-1738-9041-B1A5-6DDEBA38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>
              <a:off x="3943927" y="2512291"/>
              <a:ext cx="362789" cy="17087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07626" y="2922963"/>
              <a:ext cx="327792" cy="152746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5563" y="3130848"/>
              <a:ext cx="364601" cy="83127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28108"/>
              <a:ext cx="278245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Out </a:t>
              </a:r>
              <a:r>
                <a:rPr lang="en-US" sz="2400" b="1" dirty="0">
                  <a:latin typeface="Avenir Book" panose="02000503020000020003" pitchFamily="2" charset="0"/>
                </a:rPr>
                <a:t>÷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In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10</a:t>
              </a:r>
            </a:p>
            <a:p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120</a:t>
              </a:r>
              <a:r>
                <a:rPr lang="en-US" sz="2400" b="1" dirty="0">
                  <a:latin typeface="Avenir Book" panose="02000503020000020003" pitchFamily="2" charset="0"/>
                </a:rPr>
                <a:t> ÷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40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6E6FFA-0C9B-B843-8D9E-07232DC384DC}"/>
                </a:ext>
              </a:extLst>
            </p:cNvPr>
            <p:cNvSpPr txBox="1"/>
            <p:nvPr/>
          </p:nvSpPr>
          <p:spPr>
            <a:xfrm>
              <a:off x="4180739" y="83252"/>
              <a:ext cx="526476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96BE5EA-0B71-A94F-934F-215F71687C51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Division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2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85BA8D9-1FA0-B840-AD39-A4C653371DDE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51527C-A428-F440-9557-FB5E4DBBEDD0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5BF8A4-9570-4746-BC74-568C9A768644}"/>
              </a:ext>
            </a:extLst>
          </p:cNvPr>
          <p:cNvGrpSpPr/>
          <p:nvPr/>
        </p:nvGrpSpPr>
        <p:grpSpPr>
          <a:xfrm>
            <a:off x="2611584" y="0"/>
            <a:ext cx="6913416" cy="6858000"/>
            <a:chOff x="2611584" y="0"/>
            <a:chExt cx="6913416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0B22D4-1738-9041-B1A5-6DDEBA38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>
              <a:off x="6227879" y="4498109"/>
              <a:ext cx="0" cy="318653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03919" y="5278241"/>
              <a:ext cx="69175" cy="300528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5563" y="3130848"/>
              <a:ext cx="364601" cy="83127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28108"/>
              <a:ext cx="278245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In </a:t>
              </a:r>
              <a:r>
                <a:rPr lang="en-US" sz="2400" b="1" dirty="0">
                  <a:latin typeface="Avenir Book" panose="02000503020000020003" pitchFamily="2" charset="0"/>
                </a:rPr>
                <a:t>*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10  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Out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  <a:p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180</a:t>
              </a:r>
              <a:r>
                <a:rPr lang="en-US" sz="2400" b="1" dirty="0">
                  <a:latin typeface="Avenir Book" panose="02000503020000020003" pitchFamily="2" charset="0"/>
                </a:rPr>
                <a:t> *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3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540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549291C-2228-7E44-B094-C2896BBDD8EF}"/>
                </a:ext>
              </a:extLst>
            </p:cNvPr>
            <p:cNvSpPr txBox="1"/>
            <p:nvPr/>
          </p:nvSpPr>
          <p:spPr>
            <a:xfrm>
              <a:off x="3268502" y="64780"/>
              <a:ext cx="535711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693B8D0-92B7-0A41-ABE5-EF442A485948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Multiplication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890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87247D-51C0-954F-A234-6520F20427C2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C54596C-3835-1840-9CEF-73DAB6D0F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76170" y="2757054"/>
              <a:ext cx="274521" cy="15240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38029" y="5056568"/>
              <a:ext cx="115353" cy="272814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6308438" y="4156364"/>
              <a:ext cx="143400" cy="313756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67000" y="28108"/>
              <a:ext cx="244994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In    </a:t>
              </a:r>
              <a:r>
                <a:rPr lang="en-US" sz="2400" b="1" dirty="0">
                  <a:latin typeface="Avenir Book" panose="02000503020000020003" pitchFamily="2" charset="0"/>
                </a:rPr>
                <a:t>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Out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In </a:t>
              </a:r>
            </a:p>
            <a:p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40</a:t>
              </a:r>
              <a:r>
                <a:rPr lang="en-US" sz="2400" b="1" dirty="0">
                  <a:latin typeface="Avenir Book" panose="02000503020000020003" pitchFamily="2" charset="0"/>
                </a:rPr>
                <a:t> 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4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160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0555E2-5B1C-394B-BFE3-A898B71F2048}"/>
                </a:ext>
              </a:extLst>
            </p:cNvPr>
            <p:cNvSpPr txBox="1"/>
            <p:nvPr/>
          </p:nvSpPr>
          <p:spPr>
            <a:xfrm>
              <a:off x="2720108" y="55816"/>
              <a:ext cx="53571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2FDA434-427A-944D-8B49-A5F88B242DC3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Multiplication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90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ECCB32-C724-744E-9792-1C380C93C5F6}"/>
              </a:ext>
            </a:extLst>
          </p:cNvPr>
          <p:cNvGrpSpPr/>
          <p:nvPr/>
        </p:nvGrpSpPr>
        <p:grpSpPr>
          <a:xfrm>
            <a:off x="2611584" y="-9635"/>
            <a:ext cx="6858000" cy="6858000"/>
            <a:chOff x="2611584" y="-9635"/>
            <a:chExt cx="6858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4D3834-C945-A244-A26B-DBAFD623A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11584" y="-9635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15952" y="2618509"/>
              <a:ext cx="274521" cy="15240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87776" y="3680350"/>
              <a:ext cx="318551" cy="97323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6834909" y="3429000"/>
              <a:ext cx="365073" cy="149613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-9635"/>
              <a:ext cx="2782455" cy="1938992"/>
            </a:xfrm>
            <a:prstGeom prst="rect">
              <a:avLst/>
            </a:prstGeom>
            <a:solidFill>
              <a:schemeClr val="bg1">
                <a:lumMod val="85000"/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What is 3% of $390,000?</a:t>
              </a: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In    </a:t>
              </a:r>
              <a:r>
                <a:rPr lang="en-US" sz="2400" b="1" dirty="0">
                  <a:latin typeface="Avenir Book" panose="02000503020000020003" pitchFamily="2" charset="0"/>
                </a:rPr>
                <a:t>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Out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In </a:t>
              </a:r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$390,000</a:t>
              </a:r>
              <a:r>
                <a:rPr lang="en-US" sz="2400" b="1" dirty="0">
                  <a:latin typeface="Avenir Book" panose="02000503020000020003" pitchFamily="2" charset="0"/>
                </a:rPr>
                <a:t> 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.03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$11,700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0555E2-5B1C-394B-BFE3-A898B71F2048}"/>
                </a:ext>
              </a:extLst>
            </p:cNvPr>
            <p:cNvSpPr txBox="1"/>
            <p:nvPr/>
          </p:nvSpPr>
          <p:spPr>
            <a:xfrm>
              <a:off x="2667000" y="732897"/>
              <a:ext cx="53571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Multiplication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375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Conversion: distance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08CDE6E-8A31-9F49-85D6-2D6CD9140D65}"/>
              </a:ext>
            </a:extLst>
          </p:cNvPr>
          <p:cNvGrpSpPr/>
          <p:nvPr/>
        </p:nvGrpSpPr>
        <p:grpSpPr>
          <a:xfrm>
            <a:off x="2611584" y="-9635"/>
            <a:ext cx="6858000" cy="6858000"/>
            <a:chOff x="2611584" y="-9635"/>
            <a:chExt cx="6858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4D3834-C945-A244-A26B-DBAFD623A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11584" y="-9635"/>
              <a:ext cx="6858000" cy="6858000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>
              <a:off x="3486684" y="3294879"/>
              <a:ext cx="373944" cy="0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3563598" y="2461186"/>
              <a:ext cx="363346" cy="128896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-9635"/>
              <a:ext cx="4652341" cy="830997"/>
            </a:xfrm>
            <a:prstGeom prst="rect">
              <a:avLst/>
            </a:prstGeom>
            <a:solidFill>
              <a:schemeClr val="bg1">
                <a:lumMod val="85000"/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What is 8.5 nm in other units? </a:t>
              </a:r>
            </a:p>
            <a:p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8.5 nm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9.78 </a:t>
              </a:r>
              <a:r>
                <a:rPr lang="en-US" sz="2400" b="1" dirty="0" err="1">
                  <a:solidFill>
                    <a:srgbClr val="00B050"/>
                  </a:solidFill>
                  <a:latin typeface="Avenir Book" panose="02000503020000020003" pitchFamily="2" charset="0"/>
                </a:rPr>
                <a:t>sm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15.74 km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AF6372B-FE20-7340-BC16-2B6332054858}"/>
                </a:ext>
              </a:extLst>
            </p:cNvPr>
            <p:cNvCxnSpPr>
              <a:cxnSpLocks/>
            </p:cNvCxnSpPr>
            <p:nvPr/>
          </p:nvCxnSpPr>
          <p:spPr>
            <a:xfrm>
              <a:off x="5828557" y="922947"/>
              <a:ext cx="0" cy="35387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5777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Conversion: distance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08CDE6E-8A31-9F49-85D6-2D6CD9140D65}"/>
              </a:ext>
            </a:extLst>
          </p:cNvPr>
          <p:cNvGrpSpPr/>
          <p:nvPr/>
        </p:nvGrpSpPr>
        <p:grpSpPr>
          <a:xfrm>
            <a:off x="2611584" y="-9635"/>
            <a:ext cx="6858000" cy="6858000"/>
            <a:chOff x="2611584" y="-9635"/>
            <a:chExt cx="6858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4D3834-C945-A244-A26B-DBAFD623A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11584" y="-9635"/>
              <a:ext cx="6858000" cy="6858000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7740" y="1698165"/>
              <a:ext cx="86489" cy="426472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  <a:effectLst>
              <a:outerShdw blurRad="50800" dir="1800000" sx="1000" sy="1000" algn="ctr" rotWithShape="0">
                <a:schemeClr val="bg1">
                  <a:alpha val="43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6409764" y="3806275"/>
              <a:ext cx="260380" cy="289879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-9635"/>
              <a:ext cx="4652341" cy="830997"/>
            </a:xfrm>
            <a:prstGeom prst="rect">
              <a:avLst/>
            </a:prstGeom>
            <a:solidFill>
              <a:schemeClr val="bg1">
                <a:lumMod val="85000"/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What is 64 kg in </a:t>
              </a:r>
              <a:r>
                <a:rPr lang="en-US" sz="2400" b="1" dirty="0" err="1">
                  <a:solidFill>
                    <a:srgbClr val="FF0000"/>
                  </a:solidFill>
                  <a:latin typeface="Avenir Book" panose="02000503020000020003" pitchFamily="2" charset="0"/>
                </a:rPr>
                <a:t>lbs</a:t>
              </a:r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? </a:t>
              </a:r>
            </a:p>
            <a:p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64 kg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141 </a:t>
              </a:r>
              <a:r>
                <a:rPr lang="en-US" sz="2400" b="1" dirty="0" err="1">
                  <a:solidFill>
                    <a:srgbClr val="00B050"/>
                  </a:solidFill>
                  <a:latin typeface="Avenir Book" panose="02000503020000020003" pitchFamily="2" charset="0"/>
                </a:rPr>
                <a:t>lb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8824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AC8250BD-3299-3E4E-A446-20449DB01718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C54596C-3835-1840-9CEF-73DAB6D0F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60150" y="3985167"/>
              <a:ext cx="308830" cy="91177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42516" y="2193727"/>
              <a:ext cx="189276" cy="259973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4842132" y="1455893"/>
              <a:ext cx="143400" cy="313756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FDA434-427A-944D-8B49-A5F88B242DC3}"/>
                </a:ext>
              </a:extLst>
            </p:cNvPr>
            <p:cNvSpPr txBox="1"/>
            <p:nvPr/>
          </p:nvSpPr>
          <p:spPr>
            <a:xfrm>
              <a:off x="2667000" y="5226784"/>
              <a:ext cx="6858000" cy="16312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At </a:t>
              </a:r>
              <a:r>
                <a:rPr lang="en-US" sz="2000" b="1" dirty="0">
                  <a:solidFill>
                    <a:srgbClr val="00B050"/>
                  </a:solidFill>
                  <a:latin typeface="Avenir Book" panose="02000503020000020003" pitchFamily="2" charset="0"/>
                  <a:cs typeface="Arial" panose="020B0604020202020204" pitchFamily="34" charset="0"/>
                </a:rPr>
                <a:t>12,500 ft</a:t>
              </a:r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 and want to descent to sea level at </a:t>
              </a:r>
              <a:r>
                <a:rPr lang="en-US" sz="2000" b="1" dirty="0">
                  <a:solidFill>
                    <a:srgbClr val="00B0F0"/>
                  </a:solidFill>
                  <a:latin typeface="Avenir Book" panose="02000503020000020003" pitchFamily="2" charset="0"/>
                  <a:cs typeface="Arial" panose="020B0604020202020204" pitchFamily="34" charset="0"/>
                </a:rPr>
                <a:t>500 ft/min</a:t>
              </a:r>
              <a:endParaRPr lang="en-US" sz="2000" b="1" dirty="0">
                <a:latin typeface="Avenir Book" panose="02000503020000020003" pitchFamily="2" charset="0"/>
                <a:cs typeface="Arial" panose="020B0604020202020204" pitchFamily="34" charset="0"/>
              </a:endParaRPr>
            </a:p>
            <a:p>
              <a:endParaRPr lang="en-US" sz="2000" b="1" dirty="0">
                <a:latin typeface="Avenir Book" panose="02000503020000020003" pitchFamily="2" charset="0"/>
                <a:cs typeface="Arial" panose="020B0604020202020204" pitchFamily="34" charset="0"/>
              </a:endParaRPr>
            </a:p>
            <a:p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It will take 25 minutes (opposite          ) to descend</a:t>
              </a:r>
            </a:p>
            <a:p>
              <a:endParaRPr lang="en-US" sz="2000" b="1" dirty="0">
                <a:latin typeface="Avenir Book" panose="02000503020000020003" pitchFamily="2" charset="0"/>
                <a:cs typeface="Arial" panose="020B0604020202020204" pitchFamily="34" charset="0"/>
              </a:endParaRPr>
            </a:p>
            <a:p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At 180 knots [3 nm/min (180/60)]: start descent </a:t>
              </a:r>
              <a:r>
                <a:rPr lang="en-US" sz="2000" b="1" dirty="0">
                  <a:solidFill>
                    <a:srgbClr val="FF0000"/>
                  </a:solidFill>
                  <a:latin typeface="Avenir Book" panose="02000503020000020003" pitchFamily="2" charset="0"/>
                  <a:cs typeface="Arial" panose="020B0604020202020204" pitchFamily="34" charset="0"/>
                </a:rPr>
                <a:t>75 nm</a:t>
              </a:r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 out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8C6F89-B1CF-544A-8601-CAE22B2FE985}"/>
                </a:ext>
              </a:extLst>
            </p:cNvPr>
            <p:cNvSpPr txBox="1"/>
            <p:nvPr/>
          </p:nvSpPr>
          <p:spPr>
            <a:xfrm>
              <a:off x="6444561" y="5842337"/>
              <a:ext cx="535711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27097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Distance, Rate, Time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8CD5C51-9D4F-A349-9A2D-609235C4099D}"/>
              </a:ext>
            </a:extLst>
          </p:cNvPr>
          <p:cNvGrpSpPr/>
          <p:nvPr/>
        </p:nvGrpSpPr>
        <p:grpSpPr>
          <a:xfrm>
            <a:off x="2611584" y="1251"/>
            <a:ext cx="6858000" cy="6858000"/>
            <a:chOff x="2611584" y="1251"/>
            <a:chExt cx="6858000" cy="685800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8CDE6E-8A31-9F49-85D6-2D6CD9140D65}"/>
                </a:ext>
              </a:extLst>
            </p:cNvPr>
            <p:cNvGrpSpPr/>
            <p:nvPr/>
          </p:nvGrpSpPr>
          <p:grpSpPr>
            <a:xfrm>
              <a:off x="2611584" y="1251"/>
              <a:ext cx="6858000" cy="6858000"/>
              <a:chOff x="2611584" y="-9635"/>
              <a:chExt cx="6858000" cy="6858000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34D3834-C945-A244-A26B-DBAFD623AB7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611584" y="-9635"/>
                <a:ext cx="6858000" cy="6858000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8CF31804-B3B9-C947-9351-9499169E9A3D}"/>
                  </a:ext>
                </a:extLst>
              </p:cNvPr>
              <p:cNvSpPr txBox="1"/>
              <p:nvPr/>
            </p:nvSpPr>
            <p:spPr>
              <a:xfrm>
                <a:off x="2611584" y="5632064"/>
                <a:ext cx="4652341" cy="1200329"/>
              </a:xfrm>
              <a:prstGeom prst="rect">
                <a:avLst/>
              </a:prstGeom>
              <a:solidFill>
                <a:schemeClr val="bg1">
                  <a:lumMod val="85000"/>
                  <a:alpha val="9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400" b="1" dirty="0">
                    <a:solidFill>
                      <a:srgbClr val="00B0F0"/>
                    </a:solidFill>
                    <a:latin typeface="Avenir Book" panose="02000503020000020003" pitchFamily="2" charset="0"/>
                  </a:rPr>
                  <a:t>Distance (outer bezel)   [unit]</a:t>
                </a:r>
              </a:p>
              <a:p>
                <a:r>
                  <a:rPr lang="en-US" sz="2400" b="1" dirty="0">
                    <a:solidFill>
                      <a:srgbClr val="00B050"/>
                    </a:solidFill>
                    <a:latin typeface="Avenir Book" panose="02000503020000020003" pitchFamily="2" charset="0"/>
                  </a:rPr>
                  <a:t>Time (inner bezel)         [min]</a:t>
                </a:r>
              </a:p>
              <a:p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Rate @ 60 or                 [unit/</a:t>
                </a:r>
                <a:r>
                  <a:rPr lang="en-US" sz="2400" b="1" dirty="0" err="1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hr</a:t>
                </a:r>
                <a:r>
                  <a:rPr lang="en-US" sz="2400" b="1" dirty="0">
                    <a:solidFill>
                      <a:srgbClr val="FF0000"/>
                    </a:solidFill>
                    <a:latin typeface="Avenir Book" panose="02000503020000020003" pitchFamily="2" charset="0"/>
                  </a:rPr>
                  <a:t>]</a:t>
                </a:r>
                <a:endPara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endParaRP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94CD2AB-117F-544E-88CD-2AC765DA994F}"/>
                </a:ext>
              </a:extLst>
            </p:cNvPr>
            <p:cNvSpPr txBox="1"/>
            <p:nvPr/>
          </p:nvSpPr>
          <p:spPr>
            <a:xfrm>
              <a:off x="4541908" y="6432783"/>
              <a:ext cx="76991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▲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A55AC319-D2D6-EB48-B7D8-94F2A157FEF0}"/>
                </a:ext>
              </a:extLst>
            </p:cNvPr>
            <p:cNvSpPr/>
            <p:nvPr/>
          </p:nvSpPr>
          <p:spPr>
            <a:xfrm>
              <a:off x="4441375" y="1908372"/>
              <a:ext cx="2558144" cy="2558144"/>
            </a:xfrm>
            <a:prstGeom prst="ellipse">
              <a:avLst/>
            </a:prstGeom>
            <a:noFill/>
            <a:ln w="762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B050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5B4B65F0-9B9E-FB41-9876-2A0F8577FEFE}"/>
                </a:ext>
              </a:extLst>
            </p:cNvPr>
            <p:cNvSpPr/>
            <p:nvPr/>
          </p:nvSpPr>
          <p:spPr>
            <a:xfrm>
              <a:off x="3725452" y="1167052"/>
              <a:ext cx="4011761" cy="4011761"/>
            </a:xfrm>
            <a:prstGeom prst="ellipse">
              <a:avLst/>
            </a:prstGeom>
            <a:noFill/>
            <a:ln w="762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2493F74D-CACE-DE4E-911A-1912372ACEB7}"/>
                </a:ext>
              </a:extLst>
            </p:cNvPr>
            <p:cNvCxnSpPr>
              <a:cxnSpLocks/>
            </p:cNvCxnSpPr>
            <p:nvPr/>
          </p:nvCxnSpPr>
          <p:spPr>
            <a:xfrm>
              <a:off x="5739925" y="990115"/>
              <a:ext cx="0" cy="35387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4778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657</TotalTime>
  <Words>323</Words>
  <Application>Microsoft Macintosh PowerPoint</Application>
  <PresentationFormat>Widescreen</PresentationFormat>
  <Paragraphs>79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Avenir Book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Kudija</dc:creator>
  <cp:lastModifiedBy>Matthew Kudija</cp:lastModifiedBy>
  <cp:revision>21</cp:revision>
  <dcterms:created xsi:type="dcterms:W3CDTF">2020-07-18T18:54:00Z</dcterms:created>
  <dcterms:modified xsi:type="dcterms:W3CDTF">2020-09-28T19:04:28Z</dcterms:modified>
</cp:coreProperties>
</file>

<file path=docProps/thumbnail.jpeg>
</file>